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5" r:id="rId18"/>
    <p:sldId id="271" r:id="rId19"/>
    <p:sldId id="272" r:id="rId20"/>
    <p:sldId id="273" r:id="rId21"/>
    <p:sldId id="274" r:id="rId22"/>
    <p:sldId id="277" r:id="rId23"/>
    <p:sldId id="279" r:id="rId24"/>
    <p:sldId id="280" r:id="rId25"/>
    <p:sldId id="278" r:id="rId26"/>
    <p:sldId id="284" r:id="rId27"/>
    <p:sldId id="289" r:id="rId28"/>
    <p:sldId id="290" r:id="rId29"/>
    <p:sldId id="291" r:id="rId30"/>
    <p:sldId id="292" r:id="rId31"/>
    <p:sldId id="293" r:id="rId32"/>
    <p:sldId id="283" r:id="rId33"/>
    <p:sldId id="285" r:id="rId34"/>
    <p:sldId id="286" r:id="rId35"/>
    <p:sldId id="287" r:id="rId36"/>
    <p:sldId id="281" r:id="rId37"/>
    <p:sldId id="282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00"/>
    <a:srgbClr val="AA0000"/>
    <a:srgbClr val="AF0000"/>
    <a:srgbClr val="F14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apeur-pompierlamontagne.fr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F14E38"/>
            </a:gs>
            <a:gs pos="100000">
              <a:srgbClr val="A50000">
                <a:lumMod val="80000"/>
              </a:srgb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8824" y="3840474"/>
            <a:ext cx="6556172" cy="277072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Arial Narrow" panose="020B0606020202030204" pitchFamily="34" charset="0"/>
              </a:rPr>
              <a:t>Site web </a:t>
            </a:r>
            <a:r>
              <a:rPr lang="fr-FR" dirty="0" smtClean="0">
                <a:latin typeface="Arial Narrow" panose="020B0606020202030204" pitchFamily="34" charset="0"/>
              </a:rPr>
              <a:t>Du centre d’incendie et de secours de la </a:t>
            </a:r>
            <a:r>
              <a:rPr lang="fr-FR" dirty="0" smtClean="0">
                <a:latin typeface="Arial Narrow" panose="020B0606020202030204" pitchFamily="34" charset="0"/>
              </a:rPr>
              <a:t>montagne</a:t>
            </a:r>
            <a:endParaRPr lang="fr-FR" dirty="0">
              <a:latin typeface="Arial Narrow" panose="020B0606020202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05" y="3591096"/>
            <a:ext cx="2169369" cy="302010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396875"/>
            <a:ext cx="6622446" cy="3293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27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99412" y="108066"/>
            <a:ext cx="4954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Méthodologie de travail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415636" y="798022"/>
            <a:ext cx="1135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</a:t>
            </a:r>
            <a:r>
              <a:rPr lang="fr-FR" dirty="0" smtClean="0"/>
              <a:t>es </a:t>
            </a:r>
            <a:r>
              <a:rPr lang="fr-FR" dirty="0"/>
              <a:t>différentes étapes ont été conçues en étroite collaboration </a:t>
            </a:r>
            <a:r>
              <a:rPr lang="fr-FR" dirty="0" smtClean="0"/>
              <a:t>avec mon chef de centre. Nous avons mis en place une méthodologie de travail dite AGILE. J’ai également mis en place un rétro planning (diagramme de GANTT)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6" y="2283732"/>
            <a:ext cx="8553797" cy="3535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45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34146" y="99753"/>
            <a:ext cx="635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Diagramme de cas d’utilisation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9" y="1124470"/>
            <a:ext cx="8586614" cy="447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2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6284" y="124691"/>
            <a:ext cx="5403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Diagramme de séquence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6" y="1022465"/>
            <a:ext cx="8387540" cy="5311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7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122313" y="2916194"/>
            <a:ext cx="7678391" cy="55021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Conception de la partie front-end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0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16284" y="124691"/>
            <a:ext cx="544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Wireframe</a:t>
            </a:r>
            <a:r>
              <a:rPr lang="fr-FR" sz="3200" dirty="0" smtClean="0"/>
              <a:t> page d’accueil</a:t>
            </a:r>
            <a:endParaRPr lang="fr-FR" sz="32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212075"/>
              </p:ext>
            </p:extLst>
          </p:nvPr>
        </p:nvGraphicFramePr>
        <p:xfrm>
          <a:off x="4831599" y="1188720"/>
          <a:ext cx="4644909" cy="391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Image bitmap" r:id="rId3" imgW="9821646" imgH="15342857" progId="Paint.Picture">
                  <p:embed/>
                </p:oleObj>
              </mc:Choice>
              <mc:Fallback>
                <p:oleObj name="Image bitmap" r:id="rId3" imgW="9821646" imgH="15342857" progId="Paint.Picture">
                  <p:embed/>
                  <p:pic>
                    <p:nvPicPr>
                      <p:cNvPr id="4" name="Obje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599" y="1188720"/>
                        <a:ext cx="4644909" cy="3918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152607"/>
              </p:ext>
            </p:extLst>
          </p:nvPr>
        </p:nvGraphicFramePr>
        <p:xfrm>
          <a:off x="626890" y="947650"/>
          <a:ext cx="2460568" cy="492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Image bitmap" r:id="rId5" imgW="2362530" imgH="4600000" progId="Paint.Picture">
                  <p:embed/>
                </p:oleObj>
              </mc:Choice>
              <mc:Fallback>
                <p:oleObj name="Image bitmap" r:id="rId5" imgW="2362530" imgH="460000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90" y="947650"/>
                        <a:ext cx="2460568" cy="49211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387505" y="5918663"/>
            <a:ext cx="93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Mobile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609569" y="5140641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Desktop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6284" y="124691"/>
            <a:ext cx="5444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Wireframe</a:t>
            </a:r>
            <a:r>
              <a:rPr lang="fr-FR" sz="3200" dirty="0" smtClean="0"/>
              <a:t> page d’accueil Back-office</a:t>
            </a:r>
            <a:endParaRPr lang="fr-FR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59" y="1650530"/>
            <a:ext cx="5183459" cy="327060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5" y="1006445"/>
            <a:ext cx="3747049" cy="511349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996050" y="6119939"/>
            <a:ext cx="93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Mobile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985004" y="4921135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Desktop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6284" y="124691"/>
            <a:ext cx="544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Maquette HTML/CSS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4" y="827116"/>
            <a:ext cx="4756265" cy="25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02" y="833504"/>
            <a:ext cx="5068636" cy="25849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502" y="3890663"/>
            <a:ext cx="5116604" cy="25849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0" y="3890663"/>
            <a:ext cx="857596" cy="857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2" y="5103575"/>
            <a:ext cx="609879" cy="8602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43" y="3908366"/>
            <a:ext cx="948916" cy="7116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54" y="3907735"/>
            <a:ext cx="1055051" cy="8405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5214078"/>
            <a:ext cx="1522615" cy="8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122313" y="2916194"/>
            <a:ext cx="7678391" cy="19659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Conception de la base de donnée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3" y="944277"/>
            <a:ext cx="8395856" cy="562501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485505" y="157942"/>
            <a:ext cx="720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Modèle Conceptuel des Données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0436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6" y="975447"/>
            <a:ext cx="8335281" cy="550847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485505" y="157942"/>
            <a:ext cx="720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Modèle Logique des Données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1088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97642" y="157942"/>
            <a:ext cx="552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Lexique des </a:t>
            </a:r>
            <a:r>
              <a:rPr lang="fr-FR" sz="3200" dirty="0" smtClean="0"/>
              <a:t>termes </a:t>
            </a:r>
            <a:r>
              <a:rPr lang="fr-FR" sz="3200" dirty="0" smtClean="0"/>
              <a:t>utilisés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" y="1114762"/>
            <a:ext cx="7464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C.I.S : Centre d’Incendie et de Secours</a:t>
            </a:r>
          </a:p>
          <a:p>
            <a:endParaRPr lang="fr-FR" dirty="0" smtClean="0"/>
          </a:p>
          <a:p>
            <a:r>
              <a:rPr lang="fr-FR" dirty="0" smtClean="0"/>
              <a:t>SDIS : Service </a:t>
            </a:r>
            <a:r>
              <a:rPr lang="fr-FR" dirty="0" smtClean="0"/>
              <a:t>Départemental </a:t>
            </a:r>
            <a:r>
              <a:rPr lang="fr-FR" dirty="0" smtClean="0"/>
              <a:t>d’incendie et de secours</a:t>
            </a:r>
          </a:p>
          <a:p>
            <a:endParaRPr lang="fr-FR" dirty="0"/>
          </a:p>
          <a:p>
            <a:r>
              <a:rPr lang="fr-FR" dirty="0" smtClean="0"/>
              <a:t>SPV : Sapeur-Pompier Volontaire</a:t>
            </a:r>
            <a:endParaRPr lang="fr-FR" dirty="0"/>
          </a:p>
        </p:txBody>
      </p:sp>
      <p:pic>
        <p:nvPicPr>
          <p:cNvPr id="4098" name="Picture 2" descr="Coloriage de pompiers gratuit à imprimer pour les enfa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45" y="1462866"/>
            <a:ext cx="1349027" cy="18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1471348"/>
            <a:ext cx="9958647" cy="49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2147454" y="99753"/>
            <a:ext cx="789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Mise en place de la base de données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1138842" y="1000419"/>
            <a:ext cx="827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base de donnée a été réalisée avec MySQL et son outil </a:t>
            </a:r>
            <a:r>
              <a:rPr lang="fr-FR" dirty="0" err="1" smtClean="0"/>
              <a:t>PHPMyAdmin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1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122313" y="2916194"/>
            <a:ext cx="7678391" cy="6749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Conception de la partie back-end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6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64772" y="116379"/>
            <a:ext cx="10781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Développement back-end avec symfony5 et php8</a:t>
            </a:r>
            <a:endParaRPr lang="fr-FR" sz="3200" dirty="0"/>
          </a:p>
        </p:txBody>
      </p:sp>
      <p:pic>
        <p:nvPicPr>
          <p:cNvPr id="8194" name="Picture 2" descr="Échange d'informations entre les élé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43" y="3980727"/>
            <a:ext cx="2388119" cy="197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ouveautés du framework PHP Symfony 5 | 2le, logiciels sur mesure | 2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68" y="2313923"/>
            <a:ext cx="1232650" cy="1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HP 8 goo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33" y="2313923"/>
            <a:ext cx="3009207" cy="11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23455" y="931316"/>
            <a:ext cx="1106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Pour développer la partie back-end du site, j’ai choisi d’utiliser 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php</a:t>
            </a:r>
            <a:r>
              <a:rPr lang="fr-FR" dirty="0" smtClean="0"/>
              <a:t> </a:t>
            </a:r>
            <a:r>
              <a:rPr lang="fr-FR" dirty="0" err="1" smtClean="0"/>
              <a:t>symfony</a:t>
            </a:r>
            <a:r>
              <a:rPr lang="fr-FR" dirty="0" smtClean="0"/>
              <a:t>. Ce </a:t>
            </a:r>
            <a:r>
              <a:rPr lang="fr-FR" dirty="0" err="1" smtClean="0"/>
              <a:t>framework</a:t>
            </a:r>
            <a:r>
              <a:rPr lang="fr-FR" dirty="0" smtClean="0"/>
              <a:t> fonctionne avec une architecture MVC.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18368" y="3546573"/>
            <a:ext cx="11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Symfony</a:t>
            </a:r>
            <a:endParaRPr lang="fr-FR" dirty="0"/>
          </a:p>
          <a:p>
            <a:pPr algn="ctr"/>
            <a:r>
              <a:rPr lang="fr-FR" dirty="0" smtClean="0"/>
              <a:t>5.3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807137" y="5960555"/>
            <a:ext cx="166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Architecture</a:t>
            </a:r>
          </a:p>
          <a:p>
            <a:pPr algn="ctr"/>
            <a:r>
              <a:rPr lang="fr-FR" dirty="0" smtClean="0"/>
              <a:t>MVC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119061" y="3423300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</a:t>
            </a:r>
            <a:r>
              <a:rPr lang="fr-FR" dirty="0" smtClean="0"/>
              <a:t>HP 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2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85505" y="157942"/>
            <a:ext cx="720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Les modèles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461" y="742717"/>
            <a:ext cx="1080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modèles </a:t>
            </a:r>
            <a:r>
              <a:rPr lang="fr-FR" dirty="0" smtClean="0"/>
              <a:t>gèrent </a:t>
            </a:r>
            <a:r>
              <a:rPr lang="fr-FR" dirty="0" smtClean="0"/>
              <a:t>les données du site. </a:t>
            </a:r>
            <a:r>
              <a:rPr lang="fr-FR" dirty="0" smtClean="0"/>
              <a:t>Ils récupèrent </a:t>
            </a:r>
            <a:r>
              <a:rPr lang="fr-FR" dirty="0" smtClean="0"/>
              <a:t>les données dans </a:t>
            </a:r>
            <a:r>
              <a:rPr lang="fr-FR" dirty="0" smtClean="0"/>
              <a:t>les tables de la base, </a:t>
            </a:r>
            <a:r>
              <a:rPr lang="fr-FR" dirty="0" smtClean="0"/>
              <a:t>les </a:t>
            </a:r>
            <a:r>
              <a:rPr lang="fr-FR" dirty="0" smtClean="0"/>
              <a:t>organise </a:t>
            </a:r>
            <a:r>
              <a:rPr lang="fr-FR" dirty="0" smtClean="0"/>
              <a:t>et les </a:t>
            </a:r>
            <a:r>
              <a:rPr lang="fr-FR" dirty="0" smtClean="0"/>
              <a:t>assemble. </a:t>
            </a:r>
            <a:r>
              <a:rPr lang="fr-FR" dirty="0" smtClean="0"/>
              <a:t>On y </a:t>
            </a:r>
            <a:r>
              <a:rPr lang="fr-FR" dirty="0" smtClean="0"/>
              <a:t>trouve, </a:t>
            </a:r>
            <a:r>
              <a:rPr lang="fr-FR" dirty="0" smtClean="0"/>
              <a:t>en </a:t>
            </a:r>
            <a:r>
              <a:rPr lang="fr-FR" dirty="0" smtClean="0"/>
              <a:t>autre, </a:t>
            </a:r>
            <a:r>
              <a:rPr lang="fr-FR" dirty="0" smtClean="0"/>
              <a:t>les requêtes SQL.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33" y="1512916"/>
            <a:ext cx="7753048" cy="51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85505" y="157942"/>
            <a:ext cx="720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Les vues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5" y="1546166"/>
            <a:ext cx="7506392" cy="4990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73579" y="742717"/>
            <a:ext cx="1137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vues gèrent l’affichage. On y retrouve principalement du html et du </a:t>
            </a:r>
            <a:r>
              <a:rPr lang="fr-FR" dirty="0" err="1" smtClean="0"/>
              <a:t>twig</a:t>
            </a:r>
            <a:r>
              <a:rPr lang="fr-FR" dirty="0" smtClean="0"/>
              <a:t>, ainsi que </a:t>
            </a:r>
            <a:r>
              <a:rPr lang="fr-FR" dirty="0" smtClean="0"/>
              <a:t>quelques boucles </a:t>
            </a:r>
            <a:r>
              <a:rPr lang="fr-FR" dirty="0" err="1" smtClean="0"/>
              <a:t>php</a:t>
            </a:r>
            <a:r>
              <a:rPr lang="fr-FR" dirty="0" smtClean="0"/>
              <a:t> très </a:t>
            </a:r>
            <a:r>
              <a:rPr lang="fr-FR" dirty="0" smtClean="0"/>
              <a:t>simples </a:t>
            </a:r>
            <a:r>
              <a:rPr lang="fr-FR" dirty="0" smtClean="0"/>
              <a:t>pour afficher les données </a:t>
            </a:r>
            <a:r>
              <a:rPr lang="fr-FR" dirty="0" smtClean="0"/>
              <a:t>recueillies </a:t>
            </a:r>
            <a:r>
              <a:rPr lang="fr-FR" dirty="0" smtClean="0"/>
              <a:t>dans la base.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11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85505" y="157942"/>
            <a:ext cx="720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Les contrôleurs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7" y="1645918"/>
            <a:ext cx="9167273" cy="496560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15885" y="648393"/>
            <a:ext cx="11579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Les contrôleurs </a:t>
            </a:r>
            <a:r>
              <a:rPr lang="fr-FR" dirty="0" smtClean="0"/>
              <a:t>gèrent </a:t>
            </a:r>
            <a:r>
              <a:rPr lang="fr-FR" dirty="0" smtClean="0"/>
              <a:t>l’ensemble du code qui prend les décisions. C’est le chef d’orchestre entre les modèles et les vues. Ceux-ci </a:t>
            </a:r>
            <a:r>
              <a:rPr lang="fr-FR" dirty="0" smtClean="0"/>
              <a:t>demandent </a:t>
            </a:r>
            <a:r>
              <a:rPr lang="fr-FR" dirty="0" smtClean="0"/>
              <a:t>les données au modèles, les </a:t>
            </a:r>
            <a:r>
              <a:rPr lang="fr-FR" dirty="0" smtClean="0"/>
              <a:t>analyse, </a:t>
            </a:r>
            <a:r>
              <a:rPr lang="fr-FR" dirty="0" smtClean="0"/>
              <a:t>prend des décisions et les </a:t>
            </a:r>
            <a:r>
              <a:rPr lang="fr-FR" dirty="0" smtClean="0"/>
              <a:t>envoie </a:t>
            </a:r>
            <a:r>
              <a:rPr lang="fr-FR" dirty="0" smtClean="0"/>
              <a:t>aux vues.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620982" y="2824753"/>
            <a:ext cx="9559636" cy="14147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atin typeface="Arial Narrow" panose="020B0606020202030204" pitchFamily="34" charset="0"/>
              </a:rPr>
              <a:t>Présentation des éléments les plus significatif de l’interface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7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0" y="816476"/>
            <a:ext cx="9649619" cy="52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4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06" y="831274"/>
            <a:ext cx="9530221" cy="5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6" y="752301"/>
            <a:ext cx="9660670" cy="52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9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DIS 44 - Annuaire SDIS Loire - atlantiq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66" y="1310787"/>
            <a:ext cx="1207713" cy="120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evron 1"/>
          <p:cNvSpPr/>
          <p:nvPr/>
        </p:nvSpPr>
        <p:spPr>
          <a:xfrm>
            <a:off x="9690623" y="1726250"/>
            <a:ext cx="357448" cy="3823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127" y="1274605"/>
            <a:ext cx="947399" cy="13189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4" y="3609409"/>
            <a:ext cx="4689360" cy="2483820"/>
          </a:xfrm>
          <a:prstGeom prst="round2DiagRect">
            <a:avLst>
              <a:gd name="adj1" fmla="val 16667"/>
              <a:gd name="adj2" fmla="val 138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2649744" y="166255"/>
            <a:ext cx="7065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Présentation du C.I.S La Montagne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496400" y="1310614"/>
            <a:ext cx="6876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 C.I.S La Montagne est </a:t>
            </a:r>
            <a:r>
              <a:rPr lang="fr-FR" dirty="0" smtClean="0"/>
              <a:t>l’un </a:t>
            </a:r>
            <a:r>
              <a:rPr lang="fr-FR" dirty="0" smtClean="0"/>
              <a:t>des </a:t>
            </a:r>
            <a:r>
              <a:rPr lang="fr-FR" dirty="0" smtClean="0"/>
              <a:t>nombreux centres </a:t>
            </a:r>
            <a:r>
              <a:rPr lang="fr-FR" dirty="0" smtClean="0"/>
              <a:t>de </a:t>
            </a:r>
            <a:r>
              <a:rPr lang="fr-FR" dirty="0" smtClean="0"/>
              <a:t>secours de la </a:t>
            </a:r>
            <a:r>
              <a:rPr lang="fr-FR" dirty="0" smtClean="0"/>
              <a:t>Loire-Atlantique. L’ensemble </a:t>
            </a:r>
            <a:r>
              <a:rPr lang="fr-FR" dirty="0" smtClean="0"/>
              <a:t>de ces centres, professionnels </a:t>
            </a:r>
            <a:r>
              <a:rPr lang="fr-FR" dirty="0" smtClean="0"/>
              <a:t>ou </a:t>
            </a:r>
            <a:r>
              <a:rPr lang="fr-FR" dirty="0" smtClean="0"/>
              <a:t>volontaires ou mixtes </a:t>
            </a:r>
            <a:r>
              <a:rPr lang="fr-FR" dirty="0" smtClean="0"/>
              <a:t>pour </a:t>
            </a:r>
            <a:r>
              <a:rPr lang="fr-FR" dirty="0" smtClean="0"/>
              <a:t>certains</a:t>
            </a:r>
            <a:r>
              <a:rPr lang="fr-FR" dirty="0" smtClean="0"/>
              <a:t>, sont gérée par le SDIS 44.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519651" y="4012899"/>
            <a:ext cx="4686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 C.I.S La Montagne est une caserne composée à 100% de Sapeurs-Pompiers Volontaires. Celle-ci est gérée par le lieutenant Gilles TOUMANIANTZ qui représentera le client pour ce projet.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0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0" y="814648"/>
            <a:ext cx="9637646" cy="52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0" y="868372"/>
            <a:ext cx="9645890" cy="52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1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620982" y="2824753"/>
            <a:ext cx="9559636" cy="14147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atin typeface="Arial Narrow" panose="020B0606020202030204" pitchFamily="34" charset="0"/>
              </a:rPr>
              <a:t>Présentation d’un jeu d’essaie d’une fonctionnalité représentative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Mise à jour des statuts de commande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82385" y="1064030"/>
            <a:ext cx="84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Commençons par mettre en place le formulaire dans </a:t>
            </a:r>
            <a:r>
              <a:rPr lang="fr-FR" dirty="0" smtClean="0"/>
              <a:t>la vue (</a:t>
            </a:r>
            <a:r>
              <a:rPr lang="fr-FR" dirty="0" err="1" smtClean="0"/>
              <a:t>template</a:t>
            </a:r>
            <a:r>
              <a:rPr lang="fr-FR" dirty="0" smtClean="0"/>
              <a:t>)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2" y="1945179"/>
            <a:ext cx="9693180" cy="423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Mise à jour des statuts de commande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82385" y="1064030"/>
            <a:ext cx="84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suite, mettons en place le script AJAX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1664710"/>
            <a:ext cx="8427635" cy="47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Mise à jour des statuts de commande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74072" y="1213357"/>
            <a:ext cx="84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finir, mettons en place le script PHP dans le contrôleur: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028391"/>
            <a:ext cx="9562174" cy="32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Recherche à partir d’une documentation anglophone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11" y="937750"/>
            <a:ext cx="3254375" cy="76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7" y="1872385"/>
            <a:ext cx="7702925" cy="4669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5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Synthèse et conclusion</a:t>
            </a:r>
            <a:endParaRPr lang="fr-FR" sz="3200" dirty="0"/>
          </a:p>
        </p:txBody>
      </p:sp>
      <p:pic>
        <p:nvPicPr>
          <p:cNvPr id="9218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45" y="4004973"/>
            <a:ext cx="2354868" cy="24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eveL UP - Gaming Show &amp;amp; events - Publications | 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62" y="104117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62804" y="1562737"/>
            <a:ext cx="638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Cette formation et ce projet </a:t>
            </a:r>
            <a:r>
              <a:rPr lang="fr-FR" dirty="0" smtClean="0"/>
              <a:t>m’ont </a:t>
            </a:r>
            <a:r>
              <a:rPr lang="fr-FR" dirty="0" smtClean="0"/>
              <a:t>permis </a:t>
            </a:r>
            <a:r>
              <a:rPr lang="fr-FR" dirty="0" smtClean="0"/>
              <a:t>d’évoluer énormément </a:t>
            </a:r>
            <a:r>
              <a:rPr lang="fr-FR" dirty="0" smtClean="0"/>
              <a:t>et de monter en </a:t>
            </a:r>
            <a:r>
              <a:rPr lang="fr-FR" dirty="0" smtClean="0"/>
              <a:t>niveau </a:t>
            </a:r>
            <a:r>
              <a:rPr lang="fr-FR" dirty="0" smtClean="0"/>
              <a:t>dans le domaine du développement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89957" y="4638502"/>
            <a:ext cx="5619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Mais le chemin à parcourir reste encore long </a:t>
            </a:r>
            <a:r>
              <a:rPr lang="fr-FR" dirty="0" smtClean="0"/>
              <a:t>dans </a:t>
            </a:r>
            <a:r>
              <a:rPr lang="fr-FR" dirty="0" smtClean="0"/>
              <a:t>un domaine aussi vaste </a:t>
            </a:r>
            <a:r>
              <a:rPr lang="fr-FR" dirty="0" smtClean="0"/>
              <a:t>en compétences. C’est pourquoi je souhaite prolonger cette formation par le CDA (Concepteur développeur d’application) pour atteindre le niveau bac+4.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2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9957" y="182880"/>
            <a:ext cx="1098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Présentation du site final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4048299" y="2768138"/>
            <a:ext cx="443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2"/>
              </a:rPr>
              <a:t>https://sapeur-pompierlamontagne.fr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0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53244" y="166255"/>
            <a:ext cx="834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Contexte humain et technique du projet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199506" y="751030"/>
            <a:ext cx="1177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projet se déroule dans le cadre d’une optimisation de la gestion de la caserne et de l’ensemble des différents services permettant son bon </a:t>
            </a:r>
            <a:r>
              <a:rPr lang="fr-FR" dirty="0" smtClean="0"/>
              <a:t>fonctionnement.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070765" y="2116507"/>
            <a:ext cx="642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Les différents services sont gérés </a:t>
            </a:r>
            <a:r>
              <a:rPr lang="fr-FR" dirty="0" smtClean="0"/>
              <a:t>par les SPV </a:t>
            </a:r>
            <a:r>
              <a:rPr lang="fr-FR" dirty="0" smtClean="0"/>
              <a:t>eux-mêmes. </a:t>
            </a:r>
            <a:r>
              <a:rPr lang="fr-FR" dirty="0" smtClean="0"/>
              <a:t>Cela empiète donc encore un peu plus sur leur vie privée, il est donc impératif de pouvoir les </a:t>
            </a:r>
            <a:r>
              <a:rPr lang="fr-FR" dirty="0" smtClean="0"/>
              <a:t>soulager </a:t>
            </a:r>
            <a:r>
              <a:rPr lang="fr-FR" dirty="0" smtClean="0"/>
              <a:t>au maximum dans leurs tâches.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74320" y="4673655"/>
            <a:ext cx="48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De plus, la gestion actuelle est encore très </a:t>
            </a:r>
            <a:r>
              <a:rPr lang="fr-FR" dirty="0" smtClean="0"/>
              <a:t>archaïque (cahiers ou feuilles volantes). Les différentes </a:t>
            </a:r>
            <a:r>
              <a:rPr lang="fr-FR" dirty="0" smtClean="0"/>
              <a:t>demandes sont gérées via la messagerie instantanée « Messenger  »</a:t>
            </a:r>
            <a:endParaRPr lang="fr-FR" dirty="0"/>
          </a:p>
        </p:txBody>
      </p:sp>
      <p:pic>
        <p:nvPicPr>
          <p:cNvPr id="3074" name="Picture 2" descr="employe avec plein de dossiers sur son bureau - Share2g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99" y="4281053"/>
            <a:ext cx="3471640" cy="1985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26" y="2050005"/>
            <a:ext cx="4196610" cy="15784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7343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01636" y="174568"/>
            <a:ext cx="695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Définition </a:t>
            </a:r>
            <a:r>
              <a:rPr lang="fr-FR" sz="3200" dirty="0" smtClean="0"/>
              <a:t>du </a:t>
            </a:r>
            <a:r>
              <a:rPr lang="fr-FR" sz="3200" dirty="0" smtClean="0"/>
              <a:t>cahier des charges</a:t>
            </a:r>
            <a:endParaRPr lang="fr-FR" sz="3200" dirty="0"/>
          </a:p>
        </p:txBody>
      </p:sp>
      <p:sp>
        <p:nvSpPr>
          <p:cNvPr id="3" name="AutoShape 2" descr="Fichier:Discussion.png — Wikipé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4" name="Picture 4" descr="Fichier:Discussion.png — Wikipé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79" y="2859260"/>
            <a:ext cx="1953419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nversation Icône Png, Vecteurs, PSD et Icônes Pour Téléchargement Gratuit  | Png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644" y="957121"/>
            <a:ext cx="1451552" cy="14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hier des charges CRM : 35 questions pour vous aider à le rédiger | ATEJ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96" y="4813069"/>
            <a:ext cx="2507470" cy="180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22079" y="1082733"/>
            <a:ext cx="9354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Mon entrée en formation de développeur web et web mobile à suscité l’intérêt de mon chef de </a:t>
            </a:r>
            <a:r>
              <a:rPr lang="fr-FR" dirty="0" smtClean="0"/>
              <a:t>centre. Ce projet </a:t>
            </a:r>
            <a:r>
              <a:rPr lang="fr-FR" dirty="0" smtClean="0"/>
              <a:t>de longue date, la création d’un site web propre au </a:t>
            </a:r>
            <a:r>
              <a:rPr lang="fr-FR" dirty="0" smtClean="0"/>
              <a:t>C.I.S, l’a incité à venir me demander si cela pouvait </a:t>
            </a:r>
            <a:r>
              <a:rPr lang="fr-FR" dirty="0" smtClean="0"/>
              <a:t>m’intéresser et m’être utile pour ma </a:t>
            </a:r>
            <a:r>
              <a:rPr lang="fr-FR" dirty="0" smtClean="0"/>
              <a:t>formation. Nous avons donc </a:t>
            </a:r>
            <a:r>
              <a:rPr lang="fr-FR" dirty="0" smtClean="0"/>
              <a:t>ouvert les discussions à ce sujet.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68882" y="2992114"/>
            <a:ext cx="871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L’objet de ces </a:t>
            </a:r>
            <a:r>
              <a:rPr lang="fr-FR" dirty="0" smtClean="0"/>
              <a:t>discussions </a:t>
            </a:r>
            <a:r>
              <a:rPr lang="fr-FR" dirty="0" smtClean="0"/>
              <a:t>était d’ouvrir une réflexion sur les besoins du C.I.S, et les possibilités de mettre en place différents outils informatiques par l’intermédiaire d’une interface web accessible par chaque </a:t>
            </a:r>
            <a:r>
              <a:rPr lang="fr-FR" dirty="0" smtClean="0"/>
              <a:t>SPV.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2419" y="4813069"/>
            <a:ext cx="574368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Parmi toutes ces idées, nous avons pu déterminer 3 </a:t>
            </a:r>
            <a:r>
              <a:rPr lang="fr-FR" dirty="0" smtClean="0"/>
              <a:t>objectifs principaux :</a:t>
            </a:r>
          </a:p>
          <a:p>
            <a:pPr algn="just"/>
            <a:endParaRPr lang="fr-FR" sz="500" dirty="0"/>
          </a:p>
          <a:p>
            <a:pPr algn="just"/>
            <a:r>
              <a:rPr lang="fr-FR" dirty="0" smtClean="0"/>
              <a:t>- Avoir une façade publique;</a:t>
            </a:r>
          </a:p>
          <a:p>
            <a:pPr algn="just"/>
            <a:r>
              <a:rPr lang="fr-FR" dirty="0" smtClean="0"/>
              <a:t>- Avoir un back office permettant de la gérer;</a:t>
            </a:r>
          </a:p>
          <a:p>
            <a:pPr algn="just"/>
            <a:r>
              <a:rPr lang="fr-FR" dirty="0" smtClean="0"/>
              <a:t>- Avoir un extranet.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35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90356" y="182881"/>
            <a:ext cx="443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Veille concurrentielle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565265" y="766967"/>
            <a:ext cx="11080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La veille « concurrentielle » </a:t>
            </a:r>
            <a:r>
              <a:rPr lang="fr-FR" dirty="0"/>
              <a:t>a</a:t>
            </a:r>
            <a:r>
              <a:rPr lang="fr-FR" dirty="0" smtClean="0"/>
              <a:t> consisté à </a:t>
            </a:r>
            <a:r>
              <a:rPr lang="fr-FR" dirty="0" smtClean="0"/>
              <a:t>étudier différents </a:t>
            </a:r>
            <a:r>
              <a:rPr lang="fr-FR" dirty="0" smtClean="0"/>
              <a:t>autres sites </a:t>
            </a:r>
            <a:r>
              <a:rPr lang="fr-FR" dirty="0" smtClean="0"/>
              <a:t>de C.I.S et de SDIS de France afin de trouver des </a:t>
            </a:r>
            <a:r>
              <a:rPr lang="fr-FR" dirty="0" smtClean="0"/>
              <a:t>inspirations </a:t>
            </a:r>
            <a:r>
              <a:rPr lang="fr-FR" dirty="0" smtClean="0"/>
              <a:t>de design et de fonctionnalités pouvant trouver leur place sur le site du C.I.S La Montagne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9" y="1802422"/>
            <a:ext cx="5879501" cy="299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5" y="5185489"/>
            <a:ext cx="2872094" cy="146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60" y="5185488"/>
            <a:ext cx="2863163" cy="146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682" y="5171329"/>
            <a:ext cx="2895431" cy="1474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5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09701" y="149630"/>
            <a:ext cx="730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Définition de l’arborescence du site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9" y="2056631"/>
            <a:ext cx="9069185" cy="387373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40267" y="922870"/>
            <a:ext cx="112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La définition de l’arborescence </a:t>
            </a:r>
            <a:r>
              <a:rPr lang="fr-FR" dirty="0" smtClean="0"/>
              <a:t>a </a:t>
            </a:r>
            <a:r>
              <a:rPr lang="fr-FR" dirty="0" smtClean="0"/>
              <a:t>pour but d’apporter une vision globale de l’ensemble des pages du site et la façon dont elle sont reliées les unes aux </a:t>
            </a:r>
            <a:r>
              <a:rPr lang="fr-FR" dirty="0" smtClean="0"/>
              <a:t>autres.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5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42458" y="108066"/>
            <a:ext cx="617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Définition des droits utilisateurs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23" y="1791395"/>
            <a:ext cx="5772353" cy="469761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41223" y="889000"/>
            <a:ext cx="1145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La </a:t>
            </a:r>
            <a:r>
              <a:rPr lang="fr-FR" dirty="0" smtClean="0"/>
              <a:t>définition </a:t>
            </a:r>
            <a:r>
              <a:rPr lang="fr-FR" dirty="0" smtClean="0"/>
              <a:t>des rôles </a:t>
            </a:r>
            <a:r>
              <a:rPr lang="fr-FR" dirty="0" smtClean="0"/>
              <a:t>a </a:t>
            </a:r>
            <a:r>
              <a:rPr lang="fr-FR" dirty="0" smtClean="0"/>
              <a:t>pour but de définir les </a:t>
            </a:r>
            <a:r>
              <a:rPr lang="fr-FR" dirty="0" smtClean="0"/>
              <a:t>différents </a:t>
            </a:r>
            <a:r>
              <a:rPr lang="fr-FR" dirty="0" smtClean="0"/>
              <a:t>droits d’accès </a:t>
            </a:r>
            <a:r>
              <a:rPr lang="fr-FR" dirty="0" smtClean="0"/>
              <a:t>au</a:t>
            </a:r>
            <a:r>
              <a:rPr lang="fr-FR" dirty="0" smtClean="0"/>
              <a:t> </a:t>
            </a:r>
            <a:r>
              <a:rPr lang="fr-FR" dirty="0" smtClean="0"/>
              <a:t>site ainsi que les </a:t>
            </a:r>
            <a:r>
              <a:rPr lang="fr-FR" dirty="0" smtClean="0"/>
              <a:t>différentes sessions </a:t>
            </a:r>
            <a:r>
              <a:rPr lang="fr-FR" dirty="0" smtClean="0"/>
              <a:t>à mettre en place.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1265" y="133004"/>
            <a:ext cx="6799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Définition de la charte graphique</a:t>
            </a:r>
            <a:endParaRPr lang="fr-FR" sz="3200" dirty="0"/>
          </a:p>
        </p:txBody>
      </p:sp>
      <p:pic>
        <p:nvPicPr>
          <p:cNvPr id="3" name="Imag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1" y="925245"/>
            <a:ext cx="871480" cy="10868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438103" y="1099358"/>
            <a:ext cx="59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Refonte des armoiries du centre par informatisation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52" y="2766124"/>
            <a:ext cx="33051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2310937" y="2195621"/>
            <a:ext cx="594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Définition du code couleur de base rouge et blanc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428" y="3752590"/>
            <a:ext cx="4530926" cy="172549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17101" y="4387409"/>
            <a:ext cx="426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Définition de la police de base : Georgia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1122</TotalTime>
  <Words>834</Words>
  <Application>Microsoft Office PowerPoint</Application>
  <PresentationFormat>Grand écran</PresentationFormat>
  <Paragraphs>77</Paragraphs>
  <Slides>38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 Narrow</vt:lpstr>
      <vt:lpstr>Century Gothic</vt:lpstr>
      <vt:lpstr>Wingdings 3</vt:lpstr>
      <vt:lpstr>Secteur</vt:lpstr>
      <vt:lpstr>Image bitmap</vt:lpstr>
      <vt:lpstr>Site web Du centre d’incendie et de secours de la montagne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web des sapeurs-pompiers de la montagne</dc:title>
  <dc:creator>Antoine</dc:creator>
  <cp:lastModifiedBy>Antoine</cp:lastModifiedBy>
  <cp:revision>46</cp:revision>
  <dcterms:created xsi:type="dcterms:W3CDTF">2021-12-12T13:29:55Z</dcterms:created>
  <dcterms:modified xsi:type="dcterms:W3CDTF">2021-12-14T12:58:20Z</dcterms:modified>
</cp:coreProperties>
</file>